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8" r:id="rId2"/>
  </p:sldIdLst>
  <p:sldSz cx="11879263" cy="11879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FFAF"/>
    <a:srgbClr val="FFAFAF"/>
    <a:srgbClr val="FF6464"/>
    <a:srgbClr val="FF8585"/>
    <a:srgbClr val="FF3333"/>
    <a:srgbClr val="FFF2CC"/>
    <a:srgbClr val="DEEBF7"/>
    <a:srgbClr val="DAE3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4" autoAdjust="0"/>
    <p:restoredTop sz="94703"/>
  </p:normalViewPr>
  <p:slideViewPr>
    <p:cSldViewPr snapToGrid="0" snapToObjects="1">
      <p:cViewPr varScale="1">
        <p:scale>
          <a:sx n="62" d="100"/>
          <a:sy n="62" d="100"/>
        </p:scale>
        <p:origin x="16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09FA6-432F-0B4F-B8BD-32B5E47933DB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F86FC-09D5-AB40-AFAF-303F794DE6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19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F86FC-09D5-AB40-AFAF-303F794DE6C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798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945" y="1944130"/>
            <a:ext cx="10097374" cy="4135743"/>
          </a:xfrm>
        </p:spPr>
        <p:txBody>
          <a:bodyPr anchor="b"/>
          <a:lstStyle>
            <a:lvl1pPr algn="ctr">
              <a:defRPr sz="77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6239364"/>
            <a:ext cx="8909447" cy="2868071"/>
          </a:xfrm>
        </p:spPr>
        <p:txBody>
          <a:bodyPr/>
          <a:lstStyle>
            <a:lvl1pPr marL="0" indent="0" algn="ctr">
              <a:buNone/>
              <a:defRPr sz="3118"/>
            </a:lvl1pPr>
            <a:lvl2pPr marL="593949" indent="0" algn="ctr">
              <a:buNone/>
              <a:defRPr sz="2598"/>
            </a:lvl2pPr>
            <a:lvl3pPr marL="1187897" indent="0" algn="ctr">
              <a:buNone/>
              <a:defRPr sz="2338"/>
            </a:lvl3pPr>
            <a:lvl4pPr marL="1781846" indent="0" algn="ctr">
              <a:buNone/>
              <a:defRPr sz="2079"/>
            </a:lvl4pPr>
            <a:lvl5pPr marL="2375794" indent="0" algn="ctr">
              <a:buNone/>
              <a:defRPr sz="2079"/>
            </a:lvl5pPr>
            <a:lvl6pPr marL="2969743" indent="0" algn="ctr">
              <a:buNone/>
              <a:defRPr sz="2079"/>
            </a:lvl6pPr>
            <a:lvl7pPr marL="3563691" indent="0" algn="ctr">
              <a:buNone/>
              <a:defRPr sz="2079"/>
            </a:lvl7pPr>
            <a:lvl8pPr marL="4157640" indent="0" algn="ctr">
              <a:buNone/>
              <a:defRPr sz="2079"/>
            </a:lvl8pPr>
            <a:lvl9pPr marL="4751588" indent="0" algn="ctr">
              <a:buNone/>
              <a:defRPr sz="2079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97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17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632461"/>
            <a:ext cx="2561466" cy="1006712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632461"/>
            <a:ext cx="7535907" cy="1006712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80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260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3" y="2961570"/>
            <a:ext cx="10245864" cy="4941443"/>
          </a:xfrm>
        </p:spPr>
        <p:txBody>
          <a:bodyPr anchor="b"/>
          <a:lstStyle>
            <a:lvl1pPr>
              <a:defRPr sz="77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3" y="7949760"/>
            <a:ext cx="10245864" cy="2598588"/>
          </a:xfrm>
        </p:spPr>
        <p:txBody>
          <a:bodyPr/>
          <a:lstStyle>
            <a:lvl1pPr marL="0" indent="0">
              <a:buNone/>
              <a:defRPr sz="3118">
                <a:solidFill>
                  <a:schemeClr val="tx1"/>
                </a:solidFill>
              </a:defRPr>
            </a:lvl1pPr>
            <a:lvl2pPr marL="593949" indent="0">
              <a:buNone/>
              <a:defRPr sz="2598">
                <a:solidFill>
                  <a:schemeClr val="tx1">
                    <a:tint val="75000"/>
                  </a:schemeClr>
                </a:solidFill>
              </a:defRPr>
            </a:lvl2pPr>
            <a:lvl3pPr marL="1187897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3pPr>
            <a:lvl4pPr marL="1781846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4pPr>
            <a:lvl5pPr marL="2375794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5pPr>
            <a:lvl6pPr marL="2969743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6pPr>
            <a:lvl7pPr marL="356369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7pPr>
            <a:lvl8pPr marL="4157640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8pPr>
            <a:lvl9pPr marL="4751588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406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3162304"/>
            <a:ext cx="5048687" cy="75372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3162304"/>
            <a:ext cx="5048687" cy="75372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118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632464"/>
            <a:ext cx="10245864" cy="229610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8" y="2912070"/>
            <a:ext cx="5025484" cy="1427161"/>
          </a:xfrm>
        </p:spPr>
        <p:txBody>
          <a:bodyPr anchor="b"/>
          <a:lstStyle>
            <a:lvl1pPr marL="0" indent="0">
              <a:buNone/>
              <a:defRPr sz="3118" b="1"/>
            </a:lvl1pPr>
            <a:lvl2pPr marL="593949" indent="0">
              <a:buNone/>
              <a:defRPr sz="2598" b="1"/>
            </a:lvl2pPr>
            <a:lvl3pPr marL="1187897" indent="0">
              <a:buNone/>
              <a:defRPr sz="2338" b="1"/>
            </a:lvl3pPr>
            <a:lvl4pPr marL="1781846" indent="0">
              <a:buNone/>
              <a:defRPr sz="2079" b="1"/>
            </a:lvl4pPr>
            <a:lvl5pPr marL="2375794" indent="0">
              <a:buNone/>
              <a:defRPr sz="2079" b="1"/>
            </a:lvl5pPr>
            <a:lvl6pPr marL="2969743" indent="0">
              <a:buNone/>
              <a:defRPr sz="2079" b="1"/>
            </a:lvl6pPr>
            <a:lvl7pPr marL="3563691" indent="0">
              <a:buNone/>
              <a:defRPr sz="2079" b="1"/>
            </a:lvl7pPr>
            <a:lvl8pPr marL="4157640" indent="0">
              <a:buNone/>
              <a:defRPr sz="2079" b="1"/>
            </a:lvl8pPr>
            <a:lvl9pPr marL="4751588" indent="0">
              <a:buNone/>
              <a:defRPr sz="207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8" y="4339231"/>
            <a:ext cx="5025484" cy="63823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8" y="2912070"/>
            <a:ext cx="5050234" cy="1427161"/>
          </a:xfrm>
        </p:spPr>
        <p:txBody>
          <a:bodyPr anchor="b"/>
          <a:lstStyle>
            <a:lvl1pPr marL="0" indent="0">
              <a:buNone/>
              <a:defRPr sz="3118" b="1"/>
            </a:lvl1pPr>
            <a:lvl2pPr marL="593949" indent="0">
              <a:buNone/>
              <a:defRPr sz="2598" b="1"/>
            </a:lvl2pPr>
            <a:lvl3pPr marL="1187897" indent="0">
              <a:buNone/>
              <a:defRPr sz="2338" b="1"/>
            </a:lvl3pPr>
            <a:lvl4pPr marL="1781846" indent="0">
              <a:buNone/>
              <a:defRPr sz="2079" b="1"/>
            </a:lvl4pPr>
            <a:lvl5pPr marL="2375794" indent="0">
              <a:buNone/>
              <a:defRPr sz="2079" b="1"/>
            </a:lvl5pPr>
            <a:lvl6pPr marL="2969743" indent="0">
              <a:buNone/>
              <a:defRPr sz="2079" b="1"/>
            </a:lvl6pPr>
            <a:lvl7pPr marL="3563691" indent="0">
              <a:buNone/>
              <a:defRPr sz="2079" b="1"/>
            </a:lvl7pPr>
            <a:lvl8pPr marL="4157640" indent="0">
              <a:buNone/>
              <a:defRPr sz="2079" b="1"/>
            </a:lvl8pPr>
            <a:lvl9pPr marL="4751588" indent="0">
              <a:buNone/>
              <a:defRPr sz="207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8" y="4339231"/>
            <a:ext cx="5050234" cy="638235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11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788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854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6" y="791951"/>
            <a:ext cx="3831372" cy="2771828"/>
          </a:xfrm>
        </p:spPr>
        <p:txBody>
          <a:bodyPr anchor="b"/>
          <a:lstStyle>
            <a:lvl1pPr>
              <a:defRPr sz="415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234" y="1710397"/>
            <a:ext cx="6013877" cy="8441976"/>
          </a:xfrm>
        </p:spPr>
        <p:txBody>
          <a:bodyPr/>
          <a:lstStyle>
            <a:lvl1pPr>
              <a:defRPr sz="4157"/>
            </a:lvl1pPr>
            <a:lvl2pPr>
              <a:defRPr sz="3637"/>
            </a:lvl2pPr>
            <a:lvl3pPr>
              <a:defRPr sz="3118"/>
            </a:lvl3pPr>
            <a:lvl4pPr>
              <a:defRPr sz="2598"/>
            </a:lvl4pPr>
            <a:lvl5pPr>
              <a:defRPr sz="2598"/>
            </a:lvl5pPr>
            <a:lvl6pPr>
              <a:defRPr sz="2598"/>
            </a:lvl6pPr>
            <a:lvl7pPr>
              <a:defRPr sz="2598"/>
            </a:lvl7pPr>
            <a:lvl8pPr>
              <a:defRPr sz="2598"/>
            </a:lvl8pPr>
            <a:lvl9pPr>
              <a:defRPr sz="25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6" y="3563779"/>
            <a:ext cx="3831372" cy="6602341"/>
          </a:xfrm>
        </p:spPr>
        <p:txBody>
          <a:bodyPr/>
          <a:lstStyle>
            <a:lvl1pPr marL="0" indent="0">
              <a:buNone/>
              <a:defRPr sz="2079"/>
            </a:lvl1pPr>
            <a:lvl2pPr marL="593949" indent="0">
              <a:buNone/>
              <a:defRPr sz="1819"/>
            </a:lvl2pPr>
            <a:lvl3pPr marL="1187897" indent="0">
              <a:buNone/>
              <a:defRPr sz="1559"/>
            </a:lvl3pPr>
            <a:lvl4pPr marL="1781846" indent="0">
              <a:buNone/>
              <a:defRPr sz="1299"/>
            </a:lvl4pPr>
            <a:lvl5pPr marL="2375794" indent="0">
              <a:buNone/>
              <a:defRPr sz="1299"/>
            </a:lvl5pPr>
            <a:lvl6pPr marL="2969743" indent="0">
              <a:buNone/>
              <a:defRPr sz="1299"/>
            </a:lvl6pPr>
            <a:lvl7pPr marL="3563691" indent="0">
              <a:buNone/>
              <a:defRPr sz="1299"/>
            </a:lvl7pPr>
            <a:lvl8pPr marL="4157640" indent="0">
              <a:buNone/>
              <a:defRPr sz="1299"/>
            </a:lvl8pPr>
            <a:lvl9pPr marL="4751588" indent="0">
              <a:buNone/>
              <a:defRPr sz="12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99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6" y="791951"/>
            <a:ext cx="3831372" cy="2771828"/>
          </a:xfrm>
        </p:spPr>
        <p:txBody>
          <a:bodyPr anchor="b"/>
          <a:lstStyle>
            <a:lvl1pPr>
              <a:defRPr sz="415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1710397"/>
            <a:ext cx="6013877" cy="8441976"/>
          </a:xfrm>
        </p:spPr>
        <p:txBody>
          <a:bodyPr anchor="t"/>
          <a:lstStyle>
            <a:lvl1pPr marL="0" indent="0">
              <a:buNone/>
              <a:defRPr sz="4157"/>
            </a:lvl1pPr>
            <a:lvl2pPr marL="593949" indent="0">
              <a:buNone/>
              <a:defRPr sz="3637"/>
            </a:lvl2pPr>
            <a:lvl3pPr marL="1187897" indent="0">
              <a:buNone/>
              <a:defRPr sz="3118"/>
            </a:lvl3pPr>
            <a:lvl4pPr marL="1781846" indent="0">
              <a:buNone/>
              <a:defRPr sz="2598"/>
            </a:lvl4pPr>
            <a:lvl5pPr marL="2375794" indent="0">
              <a:buNone/>
              <a:defRPr sz="2598"/>
            </a:lvl5pPr>
            <a:lvl6pPr marL="2969743" indent="0">
              <a:buNone/>
              <a:defRPr sz="2598"/>
            </a:lvl6pPr>
            <a:lvl7pPr marL="3563691" indent="0">
              <a:buNone/>
              <a:defRPr sz="2598"/>
            </a:lvl7pPr>
            <a:lvl8pPr marL="4157640" indent="0">
              <a:buNone/>
              <a:defRPr sz="2598"/>
            </a:lvl8pPr>
            <a:lvl9pPr marL="4751588" indent="0">
              <a:buNone/>
              <a:defRPr sz="259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6" y="3563779"/>
            <a:ext cx="3831372" cy="6602341"/>
          </a:xfrm>
        </p:spPr>
        <p:txBody>
          <a:bodyPr/>
          <a:lstStyle>
            <a:lvl1pPr marL="0" indent="0">
              <a:buNone/>
              <a:defRPr sz="2079"/>
            </a:lvl1pPr>
            <a:lvl2pPr marL="593949" indent="0">
              <a:buNone/>
              <a:defRPr sz="1819"/>
            </a:lvl2pPr>
            <a:lvl3pPr marL="1187897" indent="0">
              <a:buNone/>
              <a:defRPr sz="1559"/>
            </a:lvl3pPr>
            <a:lvl4pPr marL="1781846" indent="0">
              <a:buNone/>
              <a:defRPr sz="1299"/>
            </a:lvl4pPr>
            <a:lvl5pPr marL="2375794" indent="0">
              <a:buNone/>
              <a:defRPr sz="1299"/>
            </a:lvl5pPr>
            <a:lvl6pPr marL="2969743" indent="0">
              <a:buNone/>
              <a:defRPr sz="1299"/>
            </a:lvl6pPr>
            <a:lvl7pPr marL="3563691" indent="0">
              <a:buNone/>
              <a:defRPr sz="1299"/>
            </a:lvl7pPr>
            <a:lvl8pPr marL="4157640" indent="0">
              <a:buNone/>
              <a:defRPr sz="1299"/>
            </a:lvl8pPr>
            <a:lvl9pPr marL="4751588" indent="0">
              <a:buNone/>
              <a:defRPr sz="12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01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632464"/>
            <a:ext cx="10245864" cy="2296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3162304"/>
            <a:ext cx="10245864" cy="753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11010319"/>
            <a:ext cx="2672834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0734F-C10E-E348-9E41-160E907B8AC6}" type="datetimeFigureOut">
              <a:rPr kumimoji="1" lang="zh-CN" altLang="en-US" smtClean="0"/>
              <a:t>2023/10/13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11010319"/>
            <a:ext cx="4009251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11010319"/>
            <a:ext cx="2672834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79AE4-C89A-8B4F-9015-8CFF49E9D3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55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87897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74" indent="-296974" algn="l" defTabSz="1187897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7" kern="1200">
          <a:solidFill>
            <a:schemeClr val="tx1"/>
          </a:solidFill>
          <a:latin typeface="+mn-lt"/>
          <a:ea typeface="+mn-ea"/>
          <a:cs typeface="+mn-cs"/>
        </a:defRPr>
      </a:lvl1pPr>
      <a:lvl2pPr marL="890923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871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820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768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717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665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614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562" indent="-296974" algn="l" defTabSz="118789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49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897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846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794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743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691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640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588" algn="l" defTabSz="1187897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77B62A7A-6674-054A-9CB6-F5A5765100FA}"/>
              </a:ext>
            </a:extLst>
          </p:cNvPr>
          <p:cNvSpPr/>
          <p:nvPr/>
        </p:nvSpPr>
        <p:spPr>
          <a:xfrm>
            <a:off x="597610" y="283310"/>
            <a:ext cx="10684042" cy="11595953"/>
          </a:xfrm>
          <a:prstGeom prst="roundRect">
            <a:avLst>
              <a:gd name="adj" fmla="val 1318"/>
            </a:avLst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6FB91E7-B16A-9A4C-B6BE-7F4BA15BAD07}"/>
              </a:ext>
            </a:extLst>
          </p:cNvPr>
          <p:cNvSpPr/>
          <p:nvPr/>
        </p:nvSpPr>
        <p:spPr>
          <a:xfrm>
            <a:off x="2472575" y="0"/>
            <a:ext cx="6898106" cy="4371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Breast</a:t>
            </a:r>
            <a:r>
              <a:rPr kumimoji="1" lang="en-US" altLang="zh-CN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Case </a:t>
            </a:r>
            <a:r>
              <a:rPr kumimoji="1"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93F5BF-E6F4-0D46-A281-CA7CDF0A9643}"/>
              </a:ext>
            </a:extLst>
          </p:cNvPr>
          <p:cNvSpPr/>
          <p:nvPr/>
        </p:nvSpPr>
        <p:spPr>
          <a:xfrm>
            <a:off x="761762" y="393022"/>
            <a:ext cx="436209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Prompt: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May you please write a report for the images?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3F03F0-0718-EC40-8921-90DD8A9782F1}"/>
              </a:ext>
            </a:extLst>
          </p:cNvPr>
          <p:cNvSpPr/>
          <p:nvPr/>
        </p:nvSpPr>
        <p:spPr>
          <a:xfrm>
            <a:off x="761762" y="2642689"/>
            <a:ext cx="10323005" cy="5047536"/>
          </a:xfrm>
          <a:prstGeom prst="rect">
            <a:avLst/>
          </a:prstGeom>
          <a:solidFill>
            <a:srgbClr val="DEEBF7">
              <a:alpha val="4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GPT-4V: </a:t>
            </a:r>
          </a:p>
          <a:p>
            <a:pPr algn="l"/>
            <a:r>
              <a:rPr lang="en-US" altLang="zh-CN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Study Type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Mammography</a:t>
            </a:r>
          </a:p>
          <a:p>
            <a:pPr algn="l"/>
            <a:endParaRPr lang="en-US" altLang="zh-CN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altLang="zh-CN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images provided appear to be </a:t>
            </a:r>
            <a:r>
              <a:rPr lang="en-US" altLang="zh-CN" sz="1600" b="0" i="0" dirty="0">
                <a:effectLst/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mediolateral oblique (MLO) and craniocaudal (CC)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views of a </a:t>
            </a:r>
            <a:r>
              <a:rPr lang="en-US" altLang="zh-CN" sz="1600" b="0" i="0" dirty="0">
                <a:effectLst/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mammogram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 altLang="zh-CN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Breast Tissue Composition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The breast tissue demonstrates heterogeneously dense composition. This can sometimes obscure the visibility of small masses or other findings.</a:t>
            </a:r>
          </a:p>
          <a:p>
            <a:pPr algn="l">
              <a:buFont typeface="+mj-lt"/>
              <a:buAutoNum type="arabicPeriod"/>
            </a:pPr>
            <a:endParaRPr lang="en-US" altLang="zh-CN" sz="16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Masses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1600" b="0" i="0" dirty="0">
                <a:effectLst/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notable area of increased density can be observed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suggestive of a potential mass or </a:t>
            </a:r>
            <a:r>
              <a:rPr lang="en-US" altLang="zh-CN" sz="1600" b="0" i="0" dirty="0">
                <a:effectLst/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lesion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zh-CN" sz="1600" b="0" i="0" dirty="0">
                <a:effectLst/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Its borders and characteristics are not clearly delineated from the provided images.</a:t>
            </a:r>
          </a:p>
          <a:p>
            <a:pPr algn="l">
              <a:buFont typeface="+mj-lt"/>
              <a:buAutoNum type="arabicPeriod"/>
            </a:pPr>
            <a:endParaRPr lang="en-US" altLang="zh-CN" sz="16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Calcifications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No specific microcalcifications or macrocalcifications are readily apparent in the images.</a:t>
            </a:r>
          </a:p>
          <a:p>
            <a:pPr algn="l">
              <a:buFont typeface="+mj-lt"/>
              <a:buAutoNum type="arabicPeriod"/>
            </a:pPr>
            <a:endParaRPr lang="en-US" altLang="zh-CN" sz="16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 Findings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No other significant abnormalities such as skin thickening, nipple retraction, or lymphadenopathy are evident in the images provided.</a:t>
            </a:r>
          </a:p>
          <a:p>
            <a:pPr algn="l"/>
            <a:r>
              <a:rPr lang="en-US" altLang="zh-CN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Impression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1600" b="0" i="0" dirty="0">
                <a:effectLst/>
                <a:highlight>
                  <a:srgbClr val="FFAFA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There appears to be a potential area of concern </a:t>
            </a:r>
            <a:r>
              <a:rPr lang="en-US" altLang="zh-C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related to a mass or lesion. Given the limited resolution and the fact that only two views are provided, a comprehensive assessment cannot be made. Correlation with prior mammograms, additional views, and possibly ultrasound or MRI may be beneficial for a more definitive evaluation.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AD8BB0-5E9A-8149-A9A2-F4D7880E19A4}"/>
              </a:ext>
            </a:extLst>
          </p:cNvPr>
          <p:cNvSpPr/>
          <p:nvPr/>
        </p:nvSpPr>
        <p:spPr>
          <a:xfrm>
            <a:off x="760124" y="9595093"/>
            <a:ext cx="10323005" cy="2092881"/>
          </a:xfrm>
          <a:prstGeom prst="rect">
            <a:avLst/>
          </a:prstGeom>
          <a:solidFill>
            <a:srgbClr val="FFF2CC">
              <a:alpha val="4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Reference answer</a:t>
            </a:r>
            <a:r>
              <a:rPr lang="en-US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Modality: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Mammography(First CC, Second MLO), 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Anatomy: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Breast, 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Diagnosis:</a:t>
            </a:r>
            <a:r>
              <a:rPr lang="zh-CN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Breast hamartoma</a:t>
            </a:r>
          </a:p>
          <a:p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Description: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There is a well-circumscribed mixed-density lesion located in the upper outer quadrant of the right breast (containing both fatty and glandular components), giving a "breast within breast" appearance.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 associated suspicious microcalcifications.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 abnormal skin thickening.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Non-specific right axillary LN with fatty density hilum.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01B46B-5EDF-83BF-7D0A-462ED27F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14" y="1059285"/>
            <a:ext cx="1333846" cy="15021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34FAEC9-3094-941F-AC82-673F0FE86D40}"/>
              </a:ext>
            </a:extLst>
          </p:cNvPr>
          <p:cNvSpPr/>
          <p:nvPr/>
        </p:nvSpPr>
        <p:spPr>
          <a:xfrm>
            <a:off x="760127" y="7690225"/>
            <a:ext cx="430117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Prompt: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What disease may be linked with the patient?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8AAEC0-BB9D-242F-26C4-A03AA266A358}"/>
              </a:ext>
            </a:extLst>
          </p:cNvPr>
          <p:cNvSpPr/>
          <p:nvPr/>
        </p:nvSpPr>
        <p:spPr>
          <a:xfrm>
            <a:off x="760125" y="8367557"/>
            <a:ext cx="10323005" cy="1107996"/>
          </a:xfrm>
          <a:prstGeom prst="rect">
            <a:avLst/>
          </a:prstGeom>
          <a:solidFill>
            <a:srgbClr val="DEEBF7">
              <a:alpha val="4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" altLang="zh-CN" b="1" u="sng" dirty="0">
                <a:latin typeface="Arial" panose="020B0604020202020204" pitchFamily="34" charset="0"/>
                <a:cs typeface="Arial" panose="020B0604020202020204" pitchFamily="34" charset="0"/>
              </a:rPr>
              <a:t>GPT-4V: </a:t>
            </a:r>
          </a:p>
          <a:p>
            <a:pPr algn="l"/>
            <a:r>
              <a:rPr lang="en-US" altLang="zh-CN" sz="16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I'm not a medical professional, but the image appears to be a mammogram, which is a type of X-ray used primarily to check for breast cancer in women. If you or someone you know has concerns about any medical imaging, it's essential to consult with a radiologist or medical professional to get an accurate diagnosis.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D6893FA-F8BD-3DE9-2A41-BAD4E5E8E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49" y="1055163"/>
            <a:ext cx="1438865" cy="15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29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</TotalTime>
  <Words>351</Words>
  <Application>Microsoft Office PowerPoint</Application>
  <PresentationFormat>自定义</PresentationFormat>
  <Paragraphs>29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张小嫚</dc:creator>
  <cp:lastModifiedBy>Chaoyi Wu</cp:lastModifiedBy>
  <cp:revision>23</cp:revision>
  <dcterms:created xsi:type="dcterms:W3CDTF">2023-10-12T02:57:33Z</dcterms:created>
  <dcterms:modified xsi:type="dcterms:W3CDTF">2023-10-13T06:00:20Z</dcterms:modified>
</cp:coreProperties>
</file>